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7" r:id="rId3"/>
    <p:sldId id="260" r:id="rId4"/>
    <p:sldId id="261" r:id="rId5"/>
    <p:sldId id="268" r:id="rId6"/>
    <p:sldId id="269" r:id="rId7"/>
    <p:sldId id="272" r:id="rId8"/>
    <p:sldId id="270" r:id="rId9"/>
    <p:sldId id="273" r:id="rId10"/>
    <p:sldId id="274" r:id="rId11"/>
    <p:sldId id="271" r:id="rId12"/>
    <p:sldId id="275" r:id="rId13"/>
    <p:sldId id="264" r:id="rId14"/>
    <p:sldId id="276" r:id="rId15"/>
    <p:sldId id="277" r:id="rId16"/>
    <p:sldId id="280" r:id="rId17"/>
    <p:sldId id="281" r:id="rId18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BE28"/>
    <a:srgbClr val="333333"/>
    <a:srgbClr val="000000"/>
    <a:srgbClr val="626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3F7C4F-5EE2-4FE9-B0A3-CD7FEAE4413A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2772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Geneva" pitchFamily="-107" charset="-128"/>
        <a:cs typeface="Geneva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Geneva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Geneva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Geneva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Geneva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C03C29F-D431-4B3C-8960-695912A73CF1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18439" name="Picture 3" descr="A1-OKRA-sport-ppt-templat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2050" y="0"/>
            <a:ext cx="671195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4" descr="A2-OKRA-sport-ppt-templat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49888"/>
            <a:ext cx="9144000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79700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nl-NL" smtClean="0"/>
              <a:t>Klik om het opmaakprofiel te bewerken</a:t>
            </a:r>
          </a:p>
        </p:txBody>
      </p:sp>
      <p:sp>
        <p:nvSpPr>
          <p:cNvPr id="18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5612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mtClean="0"/>
            </a:lvl1pPr>
          </a:lstStyle>
          <a:p>
            <a:r>
              <a:rPr lang="nl-NL" smtClean="0"/>
              <a:t>Klik om het opmaakprofiel van de modelondertitel te bewerken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74430-CB7E-4181-AFE4-9D3270C2B960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3928E-B765-45C9-A396-2B86BDA811B6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FFD14-1669-4EFB-BB33-29FF2E508AD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0"/>
            <a:ext cx="7162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0" y="1295400"/>
            <a:ext cx="4419600" cy="43815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419600" cy="43815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-1905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43400" y="6324600"/>
            <a:ext cx="2667000" cy="304800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609600" cy="304800"/>
          </a:xfrm>
        </p:spPr>
        <p:txBody>
          <a:bodyPr/>
          <a:lstStyle>
            <a:lvl1pPr>
              <a:defRPr/>
            </a:lvl1pPr>
          </a:lstStyle>
          <a:p>
            <a:fld id="{D0FF52A2-AE15-4E70-B4BD-BAA516A30152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B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99C92-F3D6-4B84-B6C1-12FEEB0D8B9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5B5B71-05DF-455B-A51E-9243C393F007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7740352" y="5877272"/>
            <a:ext cx="1403648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77A2E-1C69-4F93-9682-C3E78085FE04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BDD748-126F-4C55-B38B-BC691466EFB7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ED3CCF-860B-4909-A518-74C51176EC33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08385-DE17-4EE6-9FF8-EAB5E634B093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2AFAD-F834-4A83-935C-F1EC3B7AABB9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CFAC1-A267-40C8-9537-0F163B735532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89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287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68A23F-16E8-422A-8214-5300F4AA5B91}" type="slidenum">
              <a:rPr lang="nl-NL"/>
              <a:pPr/>
              <a:t>‹nr.›</a:t>
            </a:fld>
            <a:endParaRPr lang="nl-NL"/>
          </a:p>
        </p:txBody>
      </p:sp>
      <p:pic>
        <p:nvPicPr>
          <p:cNvPr id="1031" name="Picture 5" descr="B1-OKRASPORT-ppt-template2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91376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4" descr="01-2-a-OKRA-ppt-template2.jp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3025" y="0"/>
            <a:ext cx="1450975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hoek 8"/>
          <p:cNvSpPr/>
          <p:nvPr userDrawn="1"/>
        </p:nvSpPr>
        <p:spPr>
          <a:xfrm>
            <a:off x="7740352" y="5877272"/>
            <a:ext cx="1403648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9BE28"/>
          </a:solidFill>
          <a:latin typeface="Arial" charset="0"/>
          <a:ea typeface="Geneva" pitchFamily="-107" charset="-128"/>
          <a:cs typeface="Geneva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9BE28"/>
          </a:solidFill>
          <a:latin typeface="Arial" charset="0"/>
          <a:ea typeface="Geneva" pitchFamily="-107" charset="-128"/>
          <a:cs typeface="Geneva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9BE28"/>
          </a:solidFill>
          <a:latin typeface="Arial" charset="0"/>
          <a:ea typeface="Geneva" pitchFamily="-107" charset="-128"/>
          <a:cs typeface="Geneva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9BE28"/>
          </a:solidFill>
          <a:latin typeface="Arial" charset="0"/>
          <a:ea typeface="Geneva" pitchFamily="-107" charset="-128"/>
          <a:cs typeface="Geneva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69BE28"/>
          </a:solidFill>
          <a:latin typeface="Arial" charset="0"/>
          <a:ea typeface="Geneva" pitchFamily="-107" charset="-128"/>
          <a:cs typeface="Geneva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33"/>
          </a:solidFill>
          <a:latin typeface="Arial" charset="0"/>
          <a:ea typeface="Geneva" pitchFamily="-107" charset="-128"/>
          <a:cs typeface="Geneva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33"/>
          </a:solidFill>
          <a:latin typeface="Arial" charset="0"/>
          <a:ea typeface="Geneva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Arial" charset="0"/>
          <a:ea typeface="Geneva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33"/>
          </a:solidFill>
          <a:latin typeface="Arial" charset="0"/>
          <a:ea typeface="Geneva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Arial" charset="0"/>
          <a:ea typeface="Geneva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10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10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10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8313" y="2492375"/>
            <a:ext cx="7772400" cy="1470025"/>
          </a:xfrm>
        </p:spPr>
        <p:txBody>
          <a:bodyPr/>
          <a:lstStyle/>
          <a:p>
            <a:r>
              <a:rPr lang="nl-BE" dirty="0" smtClean="0"/>
              <a:t>STRATEGIC PLANNING</a:t>
            </a:r>
            <a:endParaRPr lang="nl-BE" dirty="0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933825"/>
            <a:ext cx="6400800" cy="1752600"/>
          </a:xfrm>
        </p:spPr>
        <p:txBody>
          <a:bodyPr/>
          <a:lstStyle/>
          <a:p>
            <a:endParaRPr lang="nl-BE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nl-BE" dirty="0" smtClean="0"/>
              <a:t>RESULTS</a:t>
            </a:r>
            <a:endParaRPr lang="nl-BE" sz="32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968552"/>
          </a:xfrm>
        </p:spPr>
        <p:txBody>
          <a:bodyPr/>
          <a:lstStyle/>
          <a:p>
            <a:endParaRPr lang="nl-BE" dirty="0" smtClean="0"/>
          </a:p>
          <a:p>
            <a:r>
              <a:rPr lang="en-GB" sz="3600" dirty="0" smtClean="0"/>
              <a:t>Every step counts</a:t>
            </a:r>
          </a:p>
          <a:p>
            <a:pPr lvl="1"/>
            <a:r>
              <a:rPr lang="en-GB" sz="3200" dirty="0" smtClean="0"/>
              <a:t>394 participating clubs </a:t>
            </a:r>
          </a:p>
          <a:p>
            <a:pPr lvl="1"/>
            <a:r>
              <a:rPr lang="en-GB" sz="3200" dirty="0" smtClean="0"/>
              <a:t>20 residential care</a:t>
            </a:r>
            <a:r>
              <a:rPr lang="en-GB" sz="3200" dirty="0" smtClean="0">
                <a:solidFill>
                  <a:srgbClr val="FF0000"/>
                </a:solidFill>
              </a:rPr>
              <a:t> </a:t>
            </a:r>
            <a:r>
              <a:rPr lang="en-GB" sz="3200" dirty="0" smtClean="0"/>
              <a:t>centres</a:t>
            </a:r>
          </a:p>
          <a:p>
            <a:pPr lvl="1"/>
            <a:r>
              <a:rPr lang="en-GB" sz="3200" dirty="0" smtClean="0"/>
              <a:t>7000 participants of which 2000 sedentary people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EVERY PEDAL COUNTS 2011 - 2012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Same model</a:t>
            </a:r>
          </a:p>
          <a:p>
            <a:pPr lvl="1"/>
            <a:r>
              <a:rPr lang="en-GB" dirty="0" smtClean="0"/>
              <a:t>With attention for the sedentary people</a:t>
            </a:r>
          </a:p>
          <a:p>
            <a:pPr lvl="2"/>
            <a:r>
              <a:rPr lang="en-GB" sz="2800" dirty="0" smtClean="0"/>
              <a:t>Program for home exercise machine</a:t>
            </a:r>
          </a:p>
          <a:p>
            <a:pPr lvl="2"/>
            <a:r>
              <a:rPr lang="en-GB" sz="2800" dirty="0" smtClean="0"/>
              <a:t>Possibility to rent / buy an electrical bike</a:t>
            </a:r>
          </a:p>
          <a:p>
            <a:pPr lvl="1"/>
            <a:r>
              <a:rPr lang="en-GB" dirty="0" smtClean="0"/>
              <a:t>3671 participants (928 sedentary people)</a:t>
            </a:r>
          </a:p>
          <a:p>
            <a:pPr lvl="2"/>
            <a:r>
              <a:rPr lang="en-GB" sz="2800" dirty="0" smtClean="0"/>
              <a:t>122 clubs</a:t>
            </a:r>
          </a:p>
          <a:p>
            <a:pPr lvl="2"/>
            <a:r>
              <a:rPr lang="en-GB" sz="2800" dirty="0" smtClean="0"/>
              <a:t>46 residential care centre</a:t>
            </a:r>
          </a:p>
          <a:p>
            <a:pPr lvl="2">
              <a:buNone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674671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864096"/>
          </a:xfrm>
        </p:spPr>
        <p:txBody>
          <a:bodyPr/>
          <a:lstStyle/>
          <a:p>
            <a:r>
              <a:rPr lang="nl-BE" dirty="0" smtClean="0"/>
              <a:t>II. ORGANIZING EDUCATION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95536" y="1124744"/>
            <a:ext cx="5544616" cy="4608512"/>
          </a:xfrm>
        </p:spPr>
        <p:txBody>
          <a:bodyPr/>
          <a:lstStyle/>
          <a:p>
            <a:r>
              <a:rPr lang="en-US" dirty="0" smtClean="0"/>
              <a:t>PEEREDUCATION</a:t>
            </a:r>
          </a:p>
          <a:p>
            <a:r>
              <a:rPr lang="en-US" dirty="0" smtClean="0"/>
              <a:t>LOCAL IMPLEMENTATION</a:t>
            </a:r>
          </a:p>
          <a:p>
            <a:r>
              <a:rPr lang="en-US" dirty="0" smtClean="0"/>
              <a:t>TRAIN THE TRAINER:</a:t>
            </a:r>
          </a:p>
          <a:p>
            <a:pPr lvl="1"/>
            <a:r>
              <a:rPr lang="en-US" dirty="0" smtClean="0"/>
              <a:t>The importance of physical exercise</a:t>
            </a:r>
          </a:p>
          <a:p>
            <a:pPr lvl="1"/>
            <a:r>
              <a:rPr lang="en-US" dirty="0" smtClean="0"/>
              <a:t>Technical education</a:t>
            </a:r>
          </a:p>
          <a:p>
            <a:pPr lvl="1"/>
            <a:r>
              <a:rPr lang="en-US" dirty="0" smtClean="0"/>
              <a:t>‘It’s OK to infect the others’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5436096" y="1600200"/>
            <a:ext cx="3250704" cy="4525963"/>
          </a:xfrm>
        </p:spPr>
        <p:txBody>
          <a:bodyPr/>
          <a:lstStyle/>
          <a:p>
            <a:endParaRPr lang="nl-BE" dirty="0"/>
          </a:p>
        </p:txBody>
      </p:sp>
      <p:pic>
        <p:nvPicPr>
          <p:cNvPr id="4" name="Tijdelijke aanduiding voor inhoud 4" descr="http://www.goedgevoel.be/static/FOTO/pe/4/1/13/large_574108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284984"/>
            <a:ext cx="2928938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III. GUIDING SPORTCLUBS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BE" dirty="0" err="1" smtClean="0"/>
              <a:t>Walking</a:t>
            </a:r>
            <a:r>
              <a:rPr lang="nl-BE" dirty="0" smtClean="0"/>
              <a:t> Box – </a:t>
            </a:r>
            <a:r>
              <a:rPr lang="nl-BE" dirty="0" err="1" smtClean="0"/>
              <a:t>Cycling</a:t>
            </a:r>
            <a:r>
              <a:rPr lang="nl-BE" dirty="0" smtClean="0"/>
              <a:t> Box</a:t>
            </a:r>
          </a:p>
          <a:p>
            <a:r>
              <a:rPr lang="nl-BE" dirty="0" err="1" smtClean="0"/>
              <a:t>Description</a:t>
            </a:r>
            <a:r>
              <a:rPr lang="nl-BE" dirty="0" smtClean="0"/>
              <a:t> and </a:t>
            </a:r>
            <a:r>
              <a:rPr lang="nl-BE" dirty="0" err="1" smtClean="0"/>
              <a:t>material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the test to </a:t>
            </a:r>
            <a:r>
              <a:rPr lang="nl-BE" dirty="0" err="1" smtClean="0"/>
              <a:t>determinate</a:t>
            </a:r>
            <a:r>
              <a:rPr lang="nl-BE" dirty="0" smtClean="0"/>
              <a:t> the </a:t>
            </a:r>
            <a:r>
              <a:rPr lang="nl-BE" dirty="0" err="1" smtClean="0"/>
              <a:t>beginning</a:t>
            </a:r>
            <a:r>
              <a:rPr lang="nl-BE" dirty="0" smtClean="0"/>
              <a:t> level</a:t>
            </a:r>
          </a:p>
          <a:p>
            <a:r>
              <a:rPr lang="nl-BE" dirty="0" smtClean="0"/>
              <a:t>Training programs </a:t>
            </a:r>
            <a:r>
              <a:rPr lang="nl-BE" dirty="0" err="1" smtClean="0"/>
              <a:t>for</a:t>
            </a:r>
            <a:r>
              <a:rPr lang="nl-BE" dirty="0" smtClean="0"/>
              <a:t> the </a:t>
            </a:r>
            <a:r>
              <a:rPr lang="nl-BE" dirty="0" err="1" smtClean="0"/>
              <a:t>participants</a:t>
            </a:r>
            <a:endParaRPr lang="nl-BE" dirty="0" smtClean="0"/>
          </a:p>
          <a:p>
            <a:r>
              <a:rPr lang="nl-BE" dirty="0" err="1" smtClean="0"/>
              <a:t>Specific</a:t>
            </a:r>
            <a:r>
              <a:rPr lang="nl-BE" dirty="0" smtClean="0"/>
              <a:t> </a:t>
            </a:r>
            <a:r>
              <a:rPr lang="nl-BE" dirty="0" err="1" smtClean="0"/>
              <a:t>materials</a:t>
            </a:r>
            <a:r>
              <a:rPr lang="nl-BE" dirty="0" smtClean="0"/>
              <a:t>: pedometers – </a:t>
            </a:r>
            <a:r>
              <a:rPr lang="nl-BE" dirty="0" err="1" smtClean="0"/>
              <a:t>bicycle</a:t>
            </a:r>
            <a:r>
              <a:rPr lang="nl-BE" dirty="0" smtClean="0"/>
              <a:t> helmets …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23527" y="332656"/>
          <a:ext cx="6255203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4" name="Acrobat Document" r:id="rId3" imgW="21623760" imgH="10684800" progId="AcroExch.Document.7">
                  <p:embed/>
                </p:oleObj>
              </mc:Choice>
              <mc:Fallback>
                <p:oleObj name="Acrobat Document" r:id="rId3" imgW="21623760" imgH="10684800" progId="AcroExch.Document.7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7" y="332656"/>
                        <a:ext cx="6255203" cy="3096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Grp="1" noChangeAspect="1"/>
          </p:cNvGraphicFramePr>
          <p:nvPr/>
        </p:nvGraphicFramePr>
        <p:xfrm>
          <a:off x="6479704" y="1628800"/>
          <a:ext cx="2664296" cy="266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5" name="Acrobat Document" r:id="rId5" imgW="6693480" imgH="6693480" progId="AcroExch.Document.7">
                  <p:embed/>
                </p:oleObj>
              </mc:Choice>
              <mc:Fallback>
                <p:oleObj name="Acrobat Document" r:id="rId5" imgW="6693480" imgH="6693480" progId="AcroExch.Document.7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9704" y="1628800"/>
                        <a:ext cx="2664296" cy="26642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 descr="C:\Users\3040002\AppData\Local\Microsoft\Windows\Temporary Internet Files\Content.Outlook\SDNKIQD7\SJF 3 p  6beeld_stuur uitsn 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509120"/>
            <a:ext cx="2987824" cy="1969392"/>
          </a:xfrm>
          <a:prstGeom prst="rect">
            <a:avLst/>
          </a:prstGeom>
          <a:noFill/>
        </p:spPr>
      </p:pic>
      <p:pic>
        <p:nvPicPr>
          <p:cNvPr id="5" name="Picture 5" descr="C:\Users\3040002\AppData\Local\Microsoft\Windows\Temporary Internet Files\Content.Outlook\SDNKIQD7\IMAG0028 (2)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645024"/>
            <a:ext cx="3607824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IV. INFORMING CLUBS AND MEMBERS 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3568" y="1484784"/>
            <a:ext cx="7772400" cy="4248472"/>
          </a:xfrm>
        </p:spPr>
        <p:txBody>
          <a:bodyPr/>
          <a:lstStyle/>
          <a:p>
            <a:pPr>
              <a:buNone/>
            </a:pPr>
            <a:r>
              <a:rPr lang="nl-BE" dirty="0" smtClean="0"/>
              <a:t>	</a:t>
            </a:r>
            <a:r>
              <a:rPr lang="nl-BE" dirty="0" err="1" smtClean="0"/>
              <a:t>Information</a:t>
            </a:r>
            <a:r>
              <a:rPr lang="nl-BE" dirty="0" smtClean="0"/>
              <a:t> </a:t>
            </a:r>
            <a:r>
              <a:rPr lang="nl-BE" dirty="0" err="1" smtClean="0"/>
              <a:t>about</a:t>
            </a:r>
            <a:r>
              <a:rPr lang="nl-BE" dirty="0" smtClean="0"/>
              <a:t> the </a:t>
            </a:r>
            <a:r>
              <a:rPr lang="nl-BE" dirty="0" err="1" smtClean="0"/>
              <a:t>importance</a:t>
            </a:r>
            <a:r>
              <a:rPr lang="nl-BE" dirty="0" smtClean="0"/>
              <a:t> of </a:t>
            </a:r>
            <a:r>
              <a:rPr lang="en-GB" dirty="0" smtClean="0"/>
              <a:t>physical activity to be healthy and to age actively</a:t>
            </a:r>
          </a:p>
          <a:p>
            <a:r>
              <a:rPr lang="en-US" dirty="0" smtClean="0"/>
              <a:t>Presentation ' exercise more for a better life '</a:t>
            </a:r>
            <a:r>
              <a:rPr lang="nl-BE" dirty="0" smtClean="0"/>
              <a:t> </a:t>
            </a:r>
          </a:p>
          <a:p>
            <a:r>
              <a:rPr lang="nl-BE" dirty="0" err="1" smtClean="0"/>
              <a:t>Articles</a:t>
            </a:r>
            <a:r>
              <a:rPr lang="nl-BE" dirty="0" smtClean="0"/>
              <a:t> in </a:t>
            </a:r>
            <a:r>
              <a:rPr lang="nl-BE" dirty="0" err="1" smtClean="0"/>
              <a:t>our</a:t>
            </a:r>
            <a:r>
              <a:rPr lang="nl-BE" dirty="0" smtClean="0"/>
              <a:t> magazine </a:t>
            </a:r>
            <a:r>
              <a:rPr lang="nl-BE" dirty="0" err="1" smtClean="0"/>
              <a:t>for</a:t>
            </a:r>
            <a:r>
              <a:rPr lang="nl-BE" dirty="0" smtClean="0"/>
              <a:t> the </a:t>
            </a:r>
            <a:r>
              <a:rPr lang="nl-BE" dirty="0" err="1" smtClean="0"/>
              <a:t>members</a:t>
            </a:r>
            <a:endParaRPr lang="nl-BE" dirty="0" smtClean="0"/>
          </a:p>
          <a:p>
            <a:r>
              <a:rPr lang="nl-BE" dirty="0" smtClean="0"/>
              <a:t>Face to face </a:t>
            </a:r>
            <a:r>
              <a:rPr lang="nl-BE" dirty="0" err="1" smtClean="0"/>
              <a:t>conversations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V. PROMOTION 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Face to face</a:t>
            </a:r>
          </a:p>
          <a:p>
            <a:r>
              <a:rPr lang="nl-BE" dirty="0" smtClean="0"/>
              <a:t>Website and </a:t>
            </a:r>
            <a:r>
              <a:rPr lang="nl-BE" dirty="0" err="1" smtClean="0"/>
              <a:t>newsletter</a:t>
            </a:r>
            <a:endParaRPr lang="nl-BE" dirty="0" smtClean="0"/>
          </a:p>
          <a:p>
            <a:r>
              <a:rPr lang="nl-BE" dirty="0" smtClean="0"/>
              <a:t>Magazine</a:t>
            </a:r>
          </a:p>
          <a:p>
            <a:r>
              <a:rPr lang="nl-BE" dirty="0" err="1" smtClean="0"/>
              <a:t>Flyers</a:t>
            </a:r>
            <a:r>
              <a:rPr lang="nl-BE" dirty="0" smtClean="0"/>
              <a:t> </a:t>
            </a:r>
            <a:r>
              <a:rPr lang="nl-BE" dirty="0" err="1" smtClean="0"/>
              <a:t>on</a:t>
            </a:r>
            <a:r>
              <a:rPr lang="nl-BE" dirty="0" smtClean="0"/>
              <a:t> public </a:t>
            </a:r>
            <a:r>
              <a:rPr lang="nl-BE" dirty="0" err="1" smtClean="0"/>
              <a:t>places</a:t>
            </a:r>
            <a:endParaRPr lang="nl-BE" dirty="0" smtClean="0"/>
          </a:p>
          <a:p>
            <a:endParaRPr lang="nl-BE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3036" y="1015046"/>
            <a:ext cx="3219748" cy="536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3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/>
          <a:lstStyle/>
          <a:p>
            <a:r>
              <a:rPr lang="nl-BE" dirty="0" smtClean="0">
                <a:latin typeface="Arial" pitchFamily="34" charset="0"/>
                <a:ea typeface="Geneva"/>
                <a:cs typeface="Geneva"/>
              </a:rPr>
              <a:t>THANKS FOR YOUR ATTENTION!</a:t>
            </a:r>
            <a:endParaRPr lang="nl-BE" dirty="0">
              <a:latin typeface="Arial" pitchFamily="34" charset="0"/>
              <a:ea typeface="Geneva"/>
              <a:cs typeface="Geneva"/>
            </a:endParaRPr>
          </a:p>
        </p:txBody>
      </p:sp>
      <p:sp>
        <p:nvSpPr>
          <p:cNvPr id="32771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>
              <a:latin typeface="Arial" pitchFamily="34" charset="0"/>
              <a:ea typeface="Geneva"/>
              <a:cs typeface="Genev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0"/>
            <a:ext cx="7772400" cy="1143000"/>
          </a:xfrm>
        </p:spPr>
        <p:txBody>
          <a:bodyPr/>
          <a:lstStyle/>
          <a:p>
            <a:r>
              <a:rPr lang="nl-BE" dirty="0" smtClean="0"/>
              <a:t>OKRA-SPORT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908720"/>
            <a:ext cx="8991600" cy="4381500"/>
          </a:xfrm>
        </p:spPr>
        <p:txBody>
          <a:bodyPr/>
          <a:lstStyle/>
          <a:p>
            <a:r>
              <a:rPr lang="en-GB" dirty="0" smtClean="0"/>
              <a:t>OKRA-SPORT  is the sport federation of OKRA, recognised and subsidised by the Flemish government. </a:t>
            </a:r>
          </a:p>
          <a:p>
            <a:r>
              <a:rPr lang="en-GB" dirty="0" smtClean="0"/>
              <a:t>OKRA has 1.159 local clubs and 206.585 members.  It’s the biggest organisation for 55+ in Flanders.</a:t>
            </a:r>
          </a:p>
          <a:p>
            <a:r>
              <a:rPr lang="en-GB" dirty="0" smtClean="0"/>
              <a:t>903 of these clubs are affiliated with OKRA-SPORT with 47.500 sporting members.</a:t>
            </a:r>
          </a:p>
          <a:p>
            <a:r>
              <a:rPr lang="en-GB" dirty="0" smtClean="0"/>
              <a:t>Seniors are not only participants, they also guide the activities. 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Strategic</a:t>
            </a:r>
            <a:r>
              <a:rPr lang="nl-BE" dirty="0" smtClean="0"/>
              <a:t> Planning</a:t>
            </a:r>
            <a:br>
              <a:rPr lang="nl-BE" dirty="0" smtClean="0"/>
            </a:br>
            <a:r>
              <a:rPr lang="nl-BE" dirty="0" smtClean="0"/>
              <a:t>5 </a:t>
            </a:r>
            <a:r>
              <a:rPr lang="nl-BE" dirty="0" err="1" smtClean="0"/>
              <a:t>main</a:t>
            </a:r>
            <a:r>
              <a:rPr lang="nl-BE" dirty="0" smtClean="0"/>
              <a:t> </a:t>
            </a:r>
            <a:r>
              <a:rPr lang="nl-BE" dirty="0" err="1" smtClean="0"/>
              <a:t>tasks</a:t>
            </a:r>
            <a:endParaRPr lang="nl-BE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nl-BE" dirty="0" err="1" smtClean="0"/>
              <a:t>Strategic</a:t>
            </a:r>
            <a:r>
              <a:rPr lang="nl-BE" dirty="0" smtClean="0"/>
              <a:t> planning </a:t>
            </a:r>
            <a:r>
              <a:rPr lang="nl-BE" dirty="0" err="1" smtClean="0"/>
              <a:t>for</a:t>
            </a:r>
            <a:r>
              <a:rPr lang="nl-BE" dirty="0" smtClean="0"/>
              <a:t> 4 </a:t>
            </a:r>
            <a:r>
              <a:rPr lang="nl-BE" dirty="0" err="1" smtClean="0"/>
              <a:t>years</a:t>
            </a:r>
            <a:r>
              <a:rPr lang="nl-BE" dirty="0" smtClean="0"/>
              <a:t> - </a:t>
            </a:r>
            <a:r>
              <a:rPr lang="nl-BE" dirty="0" err="1" smtClean="0"/>
              <a:t>Year</a:t>
            </a:r>
            <a:r>
              <a:rPr lang="nl-BE" dirty="0" smtClean="0"/>
              <a:t> </a:t>
            </a:r>
            <a:r>
              <a:rPr lang="nl-BE" dirty="0" err="1" smtClean="0"/>
              <a:t>Action</a:t>
            </a:r>
            <a:r>
              <a:rPr lang="nl-BE" dirty="0" smtClean="0"/>
              <a:t> Plans </a:t>
            </a:r>
          </a:p>
          <a:p>
            <a:r>
              <a:rPr lang="nl-BE" dirty="0" err="1" smtClean="0"/>
              <a:t>Organizing</a:t>
            </a:r>
            <a:r>
              <a:rPr lang="nl-BE" dirty="0" smtClean="0"/>
              <a:t> </a:t>
            </a:r>
            <a:r>
              <a:rPr lang="nl-BE" dirty="0" err="1" smtClean="0"/>
              <a:t>sportactivities</a:t>
            </a:r>
            <a:endParaRPr lang="nl-BE" dirty="0" smtClean="0"/>
          </a:p>
          <a:p>
            <a:r>
              <a:rPr lang="nl-BE" dirty="0" err="1" smtClean="0"/>
              <a:t>Organizing</a:t>
            </a:r>
            <a:r>
              <a:rPr lang="nl-BE" dirty="0" smtClean="0"/>
              <a:t> </a:t>
            </a:r>
            <a:r>
              <a:rPr lang="nl-BE" dirty="0" err="1" smtClean="0"/>
              <a:t>education</a:t>
            </a:r>
            <a:endParaRPr lang="nl-BE" dirty="0" smtClean="0"/>
          </a:p>
          <a:p>
            <a:r>
              <a:rPr lang="nl-BE" dirty="0" err="1" smtClean="0"/>
              <a:t>Guiding</a:t>
            </a:r>
            <a:r>
              <a:rPr lang="nl-BE" dirty="0" smtClean="0"/>
              <a:t> sportclubs</a:t>
            </a:r>
          </a:p>
          <a:p>
            <a:r>
              <a:rPr lang="nl-BE" dirty="0" err="1" smtClean="0"/>
              <a:t>Informing</a:t>
            </a:r>
            <a:r>
              <a:rPr lang="nl-BE" dirty="0" smtClean="0"/>
              <a:t> clubs and </a:t>
            </a:r>
            <a:r>
              <a:rPr lang="nl-BE" dirty="0" err="1" smtClean="0"/>
              <a:t>members</a:t>
            </a:r>
            <a:endParaRPr lang="nl-BE" dirty="0" smtClean="0"/>
          </a:p>
          <a:p>
            <a:r>
              <a:rPr lang="nl-BE" dirty="0" smtClean="0"/>
              <a:t>Promoting </a:t>
            </a:r>
            <a:r>
              <a:rPr lang="nl-BE" dirty="0" err="1" smtClean="0"/>
              <a:t>sportactivities</a:t>
            </a:r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METHOD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Data </a:t>
            </a:r>
            <a:r>
              <a:rPr lang="nl-BE" dirty="0" err="1" smtClean="0"/>
              <a:t>collection</a:t>
            </a:r>
            <a:r>
              <a:rPr lang="nl-BE" dirty="0" smtClean="0"/>
              <a:t>: </a:t>
            </a:r>
            <a:r>
              <a:rPr lang="nl-BE" dirty="0" err="1" smtClean="0"/>
              <a:t>facts</a:t>
            </a:r>
            <a:r>
              <a:rPr lang="nl-BE" dirty="0" smtClean="0"/>
              <a:t> – </a:t>
            </a:r>
            <a:r>
              <a:rPr lang="nl-BE" dirty="0" err="1" smtClean="0"/>
              <a:t>inventarisation</a:t>
            </a:r>
            <a:r>
              <a:rPr lang="nl-BE" dirty="0" smtClean="0"/>
              <a:t> and </a:t>
            </a:r>
            <a:r>
              <a:rPr lang="nl-BE" dirty="0" err="1" smtClean="0"/>
              <a:t>evaluation</a:t>
            </a:r>
            <a:r>
              <a:rPr lang="nl-BE" dirty="0" smtClean="0"/>
              <a:t> – </a:t>
            </a:r>
            <a:r>
              <a:rPr lang="nl-BE" dirty="0" err="1" smtClean="0"/>
              <a:t>results</a:t>
            </a:r>
            <a:r>
              <a:rPr lang="nl-BE" dirty="0" smtClean="0"/>
              <a:t> of analyses</a:t>
            </a:r>
          </a:p>
          <a:p>
            <a:r>
              <a:rPr lang="nl-BE" dirty="0" err="1" smtClean="0"/>
              <a:t>Conclusions</a:t>
            </a:r>
            <a:r>
              <a:rPr lang="nl-BE" dirty="0" smtClean="0"/>
              <a:t> </a:t>
            </a:r>
          </a:p>
          <a:p>
            <a:r>
              <a:rPr lang="nl-BE" dirty="0" err="1" smtClean="0"/>
              <a:t>Strategic</a:t>
            </a:r>
            <a:r>
              <a:rPr lang="nl-BE" dirty="0" smtClean="0"/>
              <a:t> and </a:t>
            </a:r>
            <a:r>
              <a:rPr lang="nl-BE" dirty="0" err="1" smtClean="0"/>
              <a:t>operational</a:t>
            </a:r>
            <a:r>
              <a:rPr lang="nl-BE" dirty="0" smtClean="0"/>
              <a:t> </a:t>
            </a:r>
            <a:r>
              <a:rPr lang="nl-BE" dirty="0" err="1" smtClean="0"/>
              <a:t>objectives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the </a:t>
            </a:r>
            <a:r>
              <a:rPr lang="nl-BE" dirty="0" err="1" smtClean="0"/>
              <a:t>next</a:t>
            </a:r>
            <a:r>
              <a:rPr lang="nl-BE" dirty="0" smtClean="0"/>
              <a:t> 4 </a:t>
            </a:r>
            <a:r>
              <a:rPr lang="nl-BE" dirty="0" err="1" smtClean="0"/>
              <a:t>years</a:t>
            </a:r>
            <a:endParaRPr lang="nl-BE" dirty="0" smtClean="0"/>
          </a:p>
          <a:p>
            <a:r>
              <a:rPr lang="nl-BE" dirty="0" err="1" smtClean="0"/>
              <a:t>Year</a:t>
            </a:r>
            <a:r>
              <a:rPr lang="nl-BE" dirty="0" smtClean="0"/>
              <a:t> </a:t>
            </a:r>
            <a:r>
              <a:rPr lang="nl-BE" dirty="0" err="1" smtClean="0"/>
              <a:t>Action</a:t>
            </a:r>
            <a:r>
              <a:rPr lang="nl-BE" dirty="0" smtClean="0"/>
              <a:t> Plan: </a:t>
            </a:r>
            <a:r>
              <a:rPr lang="nl-BE" dirty="0" err="1" smtClean="0"/>
              <a:t>strategic</a:t>
            </a:r>
            <a:r>
              <a:rPr lang="nl-BE" dirty="0" smtClean="0"/>
              <a:t> and </a:t>
            </a:r>
            <a:r>
              <a:rPr lang="nl-BE" dirty="0" err="1" smtClean="0"/>
              <a:t>operational</a:t>
            </a:r>
            <a:r>
              <a:rPr lang="nl-BE" dirty="0" smtClean="0"/>
              <a:t> </a:t>
            </a:r>
            <a:r>
              <a:rPr lang="nl-BE" dirty="0" err="1" smtClean="0"/>
              <a:t>objectives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the coming </a:t>
            </a:r>
            <a:r>
              <a:rPr lang="nl-BE" dirty="0" err="1" smtClean="0"/>
              <a:t>year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TRANSLATION IN</a:t>
            </a:r>
            <a:br>
              <a:rPr lang="nl-BE" dirty="0" smtClean="0"/>
            </a:br>
            <a:r>
              <a:rPr lang="nl-BE" dirty="0" smtClean="0"/>
              <a:t>PROJECTS</a:t>
            </a:r>
            <a:endParaRPr lang="nl-BE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</p:txBody>
      </p:sp>
      <p:pic>
        <p:nvPicPr>
          <p:cNvPr id="6" name="Picture 3" descr="E:\ELKE STAP TELT_restore\LOGO'S\ELKE STAP TELT\elkeSTAPtelt_colo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752528" cy="205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fbeelding 6" descr="LOGO-ETT-72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645024"/>
            <a:ext cx="4364236" cy="256917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FACT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Research has shown that more than half of the 55-plussers haven’t enough physical activity to be healthy and to age actively.</a:t>
            </a:r>
            <a:endParaRPr lang="en-GB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I. ORGANIZING ACTIVITIES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EVERY STEP COUNTS: 2009 - 2010</a:t>
            </a:r>
            <a:endParaRPr lang="nl-NL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5724525" cy="4381500"/>
          </a:xfrm>
        </p:spPr>
        <p:txBody>
          <a:bodyPr/>
          <a:lstStyle/>
          <a:p>
            <a:r>
              <a:rPr lang="en-GB" dirty="0" err="1" smtClean="0"/>
              <a:t>Sensibilisation</a:t>
            </a:r>
            <a:r>
              <a:rPr lang="en-GB" dirty="0" smtClean="0"/>
              <a:t> campaign </a:t>
            </a:r>
            <a:r>
              <a:rPr lang="en-GB" sz="2800" dirty="0" smtClean="0"/>
              <a:t>that encourages to have more physical activity.</a:t>
            </a:r>
          </a:p>
          <a:p>
            <a:pPr>
              <a:buNone/>
            </a:pPr>
            <a:r>
              <a:rPr lang="en-GB" sz="2800" dirty="0" smtClean="0"/>
              <a:t>	walking </a:t>
            </a:r>
            <a:r>
              <a:rPr lang="en-GB" sz="2800" dirty="0" smtClean="0">
                <a:sym typeface="Wingdings" pitchFamily="2" charset="2"/>
              </a:rPr>
              <a:t> pedometer</a:t>
            </a:r>
            <a:endParaRPr lang="en-GB" sz="2800" dirty="0" smtClean="0"/>
          </a:p>
          <a:p>
            <a:r>
              <a:rPr lang="en-GB" sz="2800" dirty="0" smtClean="0"/>
              <a:t>Personal goal in 10 weeks</a:t>
            </a:r>
          </a:p>
          <a:p>
            <a:pPr>
              <a:buNone/>
            </a:pPr>
            <a:r>
              <a:rPr lang="en-GB" sz="2800" dirty="0" smtClean="0"/>
              <a:t>	</a:t>
            </a:r>
            <a:r>
              <a:rPr lang="en-GB" sz="2800" dirty="0" smtClean="0">
                <a:sym typeface="Wingdings" pitchFamily="2" charset="2"/>
              </a:rPr>
              <a:t> health benefits</a:t>
            </a:r>
            <a:endParaRPr lang="en-GB" sz="2800" dirty="0" smtClean="0"/>
          </a:p>
          <a:p>
            <a:r>
              <a:rPr lang="en-GB" sz="2800" dirty="0" smtClean="0"/>
              <a:t>Training schedules by </a:t>
            </a:r>
            <a:r>
              <a:rPr lang="en-GB" sz="2800" dirty="0" err="1" smtClean="0"/>
              <a:t>KULeuven</a:t>
            </a:r>
            <a:endParaRPr lang="en-GB" sz="2800" dirty="0" smtClean="0"/>
          </a:p>
          <a:p>
            <a:r>
              <a:rPr lang="en-GB" sz="2800" dirty="0" smtClean="0"/>
              <a:t>Community project</a:t>
            </a:r>
          </a:p>
          <a:p>
            <a:pPr>
              <a:buFontTx/>
              <a:buNone/>
            </a:pPr>
            <a:endParaRPr lang="nl-NL" sz="2400" dirty="0"/>
          </a:p>
        </p:txBody>
      </p:sp>
      <p:graphicFrame>
        <p:nvGraphicFramePr>
          <p:cNvPr id="18436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292725" y="2205038"/>
          <a:ext cx="3536950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5" name="Acrobat Document" r:id="rId3" imgW="6693480" imgH="6693480" progId="AcroExch.Document.2017">
                  <p:embed/>
                </p:oleObj>
              </mc:Choice>
              <mc:Fallback>
                <p:oleObj name="Acrobat Document" r:id="rId3" imgW="6693480" imgH="6693480" progId="AcroExch.Document.2017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2205038"/>
                        <a:ext cx="3536950" cy="353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nl-BE" dirty="0" smtClean="0"/>
              <a:t>TARGET GROUP?</a:t>
            </a:r>
            <a:endParaRPr lang="nl-BE" dirty="0"/>
          </a:p>
        </p:txBody>
      </p:sp>
      <p:pic>
        <p:nvPicPr>
          <p:cNvPr id="5" name="Picture 6" descr="hond uitlat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196752"/>
            <a:ext cx="2952328" cy="3075342"/>
          </a:xfrm>
          <a:noFill/>
        </p:spPr>
      </p:pic>
      <p:sp>
        <p:nvSpPr>
          <p:cNvPr id="13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8A22A-E685-4C73-A99F-F3384DDA7524}" type="slidenum">
              <a:rPr lang="nl-NL"/>
              <a:pPr/>
              <a:t>9</a:t>
            </a:fld>
            <a:endParaRPr lang="nl-NL"/>
          </a:p>
        </p:txBody>
      </p:sp>
      <p:sp>
        <p:nvSpPr>
          <p:cNvPr id="30723" name="Tijdelijke aanduiding voor dianummer 3"/>
          <p:cNvSpPr txBox="1">
            <a:spLocks noGrp="1"/>
          </p:cNvSpPr>
          <p:nvPr/>
        </p:nvSpPr>
        <p:spPr bwMode="auto">
          <a:xfrm>
            <a:off x="7086600" y="63246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nl-NL" sz="1400" dirty="0" smtClean="0">
                <a:solidFill>
                  <a:srgbClr val="4D4D4D"/>
                </a:solidFill>
              </a:rPr>
              <a:t>4</a:t>
            </a:r>
            <a:endParaRPr lang="nl-NL" sz="1400" dirty="0">
              <a:solidFill>
                <a:srgbClr val="4D4D4D"/>
              </a:solidFill>
            </a:endParaRPr>
          </a:p>
        </p:txBody>
      </p:sp>
      <p:pic>
        <p:nvPicPr>
          <p:cNvPr id="6" name="Picture 4" descr="SeniorsJogg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356992"/>
            <a:ext cx="216852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AICKWD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613150"/>
            <a:ext cx="2544762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68313" y="3213100"/>
            <a:ext cx="649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/>
              <a:t>2</a:t>
            </a:r>
            <a:endParaRPr lang="nl-NL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3635375" y="620713"/>
            <a:ext cx="649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/>
              <a:t>3</a:t>
            </a:r>
            <a:endParaRPr lang="nl-NL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5580063" y="3284538"/>
            <a:ext cx="649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/>
              <a:t>4</a:t>
            </a:r>
            <a:endParaRPr lang="nl-NL"/>
          </a:p>
        </p:txBody>
      </p:sp>
      <p:pic>
        <p:nvPicPr>
          <p:cNvPr id="14" name="Picture 4" descr="hond uitlaten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836712"/>
            <a:ext cx="3592110" cy="3096344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/>
      <p:bldP spid="30730" grpId="0"/>
      <p:bldP spid="30731" grpId="0"/>
    </p:bldLst>
  </p:timing>
</p:sld>
</file>

<file path=ppt/theme/theme1.xml><?xml version="1.0" encoding="utf-8"?>
<a:theme xmlns:a="http://schemas.openxmlformats.org/drawingml/2006/main" name="OKRAsport2010">
  <a:themeElements>
    <a:clrScheme name="Blank Presenta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721ECC5C3388478091A6C687ED9663" ma:contentTypeVersion="13" ma:contentTypeDescription="Een nieuw document maken." ma:contentTypeScope="" ma:versionID="429fb88e892464d461e60a0462672162">
  <xsd:schema xmlns:xsd="http://www.w3.org/2001/XMLSchema" xmlns:xs="http://www.w3.org/2001/XMLSchema" xmlns:p="http://schemas.microsoft.com/office/2006/metadata/properties" xmlns:ns2="232a1138-5075-4f00-a01d-bc25564fea56" xmlns:ns3="4827f5cc-2bb1-4ab7-9cf3-74ddb9999eb4" targetNamespace="http://schemas.microsoft.com/office/2006/metadata/properties" ma:root="true" ma:fieldsID="d4670a60cd8bf6849064d2b17cd977f6" ns2:_="" ns3:_="">
    <xsd:import namespace="232a1138-5075-4f00-a01d-bc25564fea56"/>
    <xsd:import namespace="4827f5cc-2bb1-4ab7-9cf3-74ddb9999e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2a1138-5075-4f00-a01d-bc25564fea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27f5cc-2bb1-4ab7-9cf3-74ddb9999eb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361717-5325-4E98-896A-A99A072B59C3}"/>
</file>

<file path=customXml/itemProps2.xml><?xml version="1.0" encoding="utf-8"?>
<ds:datastoreItem xmlns:ds="http://schemas.openxmlformats.org/officeDocument/2006/customXml" ds:itemID="{117ECB4B-FFA7-4528-8ED9-3B678C96BBCF}"/>
</file>

<file path=customXml/itemProps3.xml><?xml version="1.0" encoding="utf-8"?>
<ds:datastoreItem xmlns:ds="http://schemas.openxmlformats.org/officeDocument/2006/customXml" ds:itemID="{29E22E90-7EB9-4BF2-9AEE-5BD701BFE7CC}"/>
</file>

<file path=docProps/app.xml><?xml version="1.0" encoding="utf-8"?>
<Properties xmlns="http://schemas.openxmlformats.org/officeDocument/2006/extended-properties" xmlns:vt="http://schemas.openxmlformats.org/officeDocument/2006/docPropsVTypes">
  <Template>OKRAsport2010</Template>
  <TotalTime>166</TotalTime>
  <Words>317</Words>
  <Application>Microsoft Office PowerPoint</Application>
  <PresentationFormat>Diavoorstelling (4:3)</PresentationFormat>
  <Paragraphs>72</Paragraphs>
  <Slides>17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17</vt:i4>
      </vt:variant>
    </vt:vector>
  </HeadingPairs>
  <TitlesOfParts>
    <vt:vector size="20" baseType="lpstr">
      <vt:lpstr>OKRAsport2010</vt:lpstr>
      <vt:lpstr>Acrobat Document</vt:lpstr>
      <vt:lpstr>Adobe Acrobat Document</vt:lpstr>
      <vt:lpstr>STRATEGIC PLANNING</vt:lpstr>
      <vt:lpstr>OKRA-SPORT</vt:lpstr>
      <vt:lpstr>Strategic Planning 5 main tasks</vt:lpstr>
      <vt:lpstr>METHOD</vt:lpstr>
      <vt:lpstr>TRANSLATION IN PROJECTS</vt:lpstr>
      <vt:lpstr>FACT</vt:lpstr>
      <vt:lpstr>I. ORGANIZING ACTIVITIES</vt:lpstr>
      <vt:lpstr>EVERY STEP COUNTS: 2009 - 2010</vt:lpstr>
      <vt:lpstr>TARGET GROUP?</vt:lpstr>
      <vt:lpstr>RESULTS</vt:lpstr>
      <vt:lpstr>EVERY PEDAL COUNTS 2011 - 2012</vt:lpstr>
      <vt:lpstr>II. ORGANIZING EDUCATION</vt:lpstr>
      <vt:lpstr>III. GUIDING SPORTCLUBS</vt:lpstr>
      <vt:lpstr>PowerPoint-presentatie</vt:lpstr>
      <vt:lpstr>IV. INFORMING CLUBS AND MEMBERS </vt:lpstr>
      <vt:lpstr>V. PROMOTION </vt:lpstr>
      <vt:lpstr>THANKS FOR YOUR ATTENTION!</vt:lpstr>
    </vt:vector>
  </TitlesOfParts>
  <Company>LCM-ANMC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Peeters Ingrid (100)</dc:creator>
  <cp:lastModifiedBy>Brusselmans Kevin (100)</cp:lastModifiedBy>
  <cp:revision>30</cp:revision>
  <dcterms:created xsi:type="dcterms:W3CDTF">2010-03-23T12:51:25Z</dcterms:created>
  <dcterms:modified xsi:type="dcterms:W3CDTF">2018-11-30T06:39:27Z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0x010100AB721ECC5C3388478091A6C687ED9663</vt:lpwstr>
  </property>
</Properties>
</file>